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8"/>
  </p:handoutMasterIdLst>
  <p:sldIdLst>
    <p:sldId id="263" r:id="rId2"/>
    <p:sldId id="257" r:id="rId3"/>
    <p:sldId id="260" r:id="rId4"/>
    <p:sldId id="262" r:id="rId5"/>
    <p:sldId id="258" r:id="rId6"/>
    <p:sldId id="261" r:id="rId7"/>
  </p:sldIdLst>
  <p:sldSz cx="9144000" cy="6858000" type="screen4x3"/>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0" d="100"/>
          <a:sy n="100" d="100"/>
        </p:scale>
        <p:origin x="-516" y="25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1804"/>
          </a:xfrm>
          <a:prstGeom prst="rect">
            <a:avLst/>
          </a:prstGeom>
        </p:spPr>
        <p:txBody>
          <a:bodyPr vert="horz" lIns="92492" tIns="46246" rIns="92492" bIns="46246" rtlCol="0"/>
          <a:lstStyle>
            <a:lvl1pPr algn="l">
              <a:defRPr sz="1200"/>
            </a:lvl1pPr>
          </a:lstStyle>
          <a:p>
            <a:endParaRPr lang="en-US"/>
          </a:p>
        </p:txBody>
      </p:sp>
      <p:sp>
        <p:nvSpPr>
          <p:cNvPr id="3" name="Date Placeholder 2"/>
          <p:cNvSpPr>
            <a:spLocks noGrp="1"/>
          </p:cNvSpPr>
          <p:nvPr>
            <p:ph type="dt" sz="quarter" idx="1"/>
          </p:nvPr>
        </p:nvSpPr>
        <p:spPr>
          <a:xfrm>
            <a:off x="3936768" y="0"/>
            <a:ext cx="3011699" cy="461804"/>
          </a:xfrm>
          <a:prstGeom prst="rect">
            <a:avLst/>
          </a:prstGeom>
        </p:spPr>
        <p:txBody>
          <a:bodyPr vert="horz" lIns="92492" tIns="46246" rIns="92492" bIns="46246" rtlCol="0"/>
          <a:lstStyle>
            <a:lvl1pPr algn="r">
              <a:defRPr sz="1200"/>
            </a:lvl1pPr>
          </a:lstStyle>
          <a:p>
            <a:fld id="{59F95D8C-1E6C-4C4C-B058-587304C0FEE0}" type="datetimeFigureOut">
              <a:rPr lang="en-US" smtClean="0"/>
              <a:pPr/>
              <a:t>1/24/2013</a:t>
            </a:fld>
            <a:endParaRPr lang="en-US"/>
          </a:p>
        </p:txBody>
      </p:sp>
      <p:sp>
        <p:nvSpPr>
          <p:cNvPr id="4" name="Footer Placeholder 3"/>
          <p:cNvSpPr>
            <a:spLocks noGrp="1"/>
          </p:cNvSpPr>
          <p:nvPr>
            <p:ph type="ftr" sz="quarter" idx="2"/>
          </p:nvPr>
        </p:nvSpPr>
        <p:spPr>
          <a:xfrm>
            <a:off x="0" y="8772668"/>
            <a:ext cx="3011699" cy="461804"/>
          </a:xfrm>
          <a:prstGeom prst="rect">
            <a:avLst/>
          </a:prstGeom>
        </p:spPr>
        <p:txBody>
          <a:bodyPr vert="horz" lIns="92492" tIns="46246" rIns="92492" bIns="46246" rtlCol="0" anchor="b"/>
          <a:lstStyle>
            <a:lvl1pPr algn="l">
              <a:defRPr sz="1200"/>
            </a:lvl1pPr>
          </a:lstStyle>
          <a:p>
            <a:endParaRPr lang="en-US"/>
          </a:p>
        </p:txBody>
      </p:sp>
      <p:sp>
        <p:nvSpPr>
          <p:cNvPr id="5" name="Slide Number Placeholder 4"/>
          <p:cNvSpPr>
            <a:spLocks noGrp="1"/>
          </p:cNvSpPr>
          <p:nvPr>
            <p:ph type="sldNum" sz="quarter" idx="3"/>
          </p:nvPr>
        </p:nvSpPr>
        <p:spPr>
          <a:xfrm>
            <a:off x="3936768" y="8772668"/>
            <a:ext cx="3011699" cy="461804"/>
          </a:xfrm>
          <a:prstGeom prst="rect">
            <a:avLst/>
          </a:prstGeom>
        </p:spPr>
        <p:txBody>
          <a:bodyPr vert="horz" lIns="92492" tIns="46246" rIns="92492" bIns="46246" rtlCol="0" anchor="b"/>
          <a:lstStyle>
            <a:lvl1pPr algn="r">
              <a:defRPr sz="1200"/>
            </a:lvl1pPr>
          </a:lstStyle>
          <a:p>
            <a:fld id="{6235E71A-D1EB-4094-AD50-636AED19DB1B}"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CE6ACE1-7A03-470D-86BD-20A749ECF127}" type="datetimeFigureOut">
              <a:rPr lang="en-US" smtClean="0"/>
              <a:pPr/>
              <a:t>1/24/2013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563E11-E8CD-406A-A4E7-3510C02F09DD}"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CE6ACE1-7A03-470D-86BD-20A749ECF127}" type="datetimeFigureOut">
              <a:rPr lang="en-US" smtClean="0"/>
              <a:pPr/>
              <a:t>1/24/2013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563E11-E8CD-406A-A4E7-3510C02F09D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CE6ACE1-7A03-470D-86BD-20A749ECF127}" type="datetimeFigureOut">
              <a:rPr lang="en-US" smtClean="0"/>
              <a:pPr/>
              <a:t>1/24/2013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563E11-E8CD-406A-A4E7-3510C02F09D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CE6ACE1-7A03-470D-86BD-20A749ECF127}" type="datetimeFigureOut">
              <a:rPr lang="en-US" smtClean="0"/>
              <a:pPr/>
              <a:t>1/24/2013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563E11-E8CD-406A-A4E7-3510C02F09D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CE6ACE1-7A03-470D-86BD-20A749ECF127}" type="datetimeFigureOut">
              <a:rPr lang="en-US" smtClean="0"/>
              <a:pPr/>
              <a:t>1/24/2013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563E11-E8CD-406A-A4E7-3510C02F09D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CE6ACE1-7A03-470D-86BD-20A749ECF127}" type="datetimeFigureOut">
              <a:rPr lang="en-US" smtClean="0"/>
              <a:pPr/>
              <a:t>1/24/2013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563E11-E8CD-406A-A4E7-3510C02F09D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CE6ACE1-7A03-470D-86BD-20A749ECF127}" type="datetimeFigureOut">
              <a:rPr lang="en-US" smtClean="0"/>
              <a:pPr/>
              <a:t>1/24/2013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1563E11-E8CD-406A-A4E7-3510C02F09D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CE6ACE1-7A03-470D-86BD-20A749ECF127}" type="datetimeFigureOut">
              <a:rPr lang="en-US" smtClean="0"/>
              <a:pPr/>
              <a:t>1/24/2013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1563E11-E8CD-406A-A4E7-3510C02F09D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E6ACE1-7A03-470D-86BD-20A749ECF127}" type="datetimeFigureOut">
              <a:rPr lang="en-US" smtClean="0"/>
              <a:pPr/>
              <a:t>1/24/2013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1563E11-E8CD-406A-A4E7-3510C02F09D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CE6ACE1-7A03-470D-86BD-20A749ECF127}" type="datetimeFigureOut">
              <a:rPr lang="en-US" smtClean="0"/>
              <a:pPr/>
              <a:t>1/24/2013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563E11-E8CD-406A-A4E7-3510C02F09D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CE6ACE1-7A03-470D-86BD-20A749ECF127}" type="datetimeFigureOut">
              <a:rPr lang="en-US" smtClean="0"/>
              <a:pPr/>
              <a:t>1/24/2013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563E11-E8CD-406A-A4E7-3510C02F09D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E6ACE1-7A03-470D-86BD-20A749ECF127}" type="datetimeFigureOut">
              <a:rPr lang="en-US" smtClean="0"/>
              <a:pPr/>
              <a:t>1/24/2013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1563E11-E8CD-406A-A4E7-3510C02F09D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b="1" dirty="0" smtClean="0"/>
              <a:t>A MEDICAL DIRECTOR'S VISION PERSPECTIVE</a:t>
            </a:r>
            <a:r>
              <a:rPr lang="en-US" dirty="0" smtClean="0"/>
              <a:t/>
            </a:r>
            <a:br>
              <a:rPr lang="en-US" dirty="0" smtClean="0"/>
            </a:br>
            <a:endParaRPr lang="en-US" dirty="0"/>
          </a:p>
        </p:txBody>
      </p:sp>
      <p:sp>
        <p:nvSpPr>
          <p:cNvPr id="3" name="Subtitle 2"/>
          <p:cNvSpPr>
            <a:spLocks noGrp="1"/>
          </p:cNvSpPr>
          <p:nvPr>
            <p:ph type="subTitle" idx="1"/>
          </p:nvPr>
        </p:nvSpPr>
        <p:spPr/>
        <p:txBody>
          <a:bodyPr/>
          <a:lstStyle/>
          <a:p>
            <a:r>
              <a:rPr lang="en-US" b="1" dirty="0" smtClean="0">
                <a:solidFill>
                  <a:srgbClr val="FF0000"/>
                </a:solidFill>
              </a:rPr>
              <a:t>The Elk, The Elephant &amp; The Cat</a:t>
            </a:r>
            <a:endParaRPr lang="en-US" b="1" dirty="0">
              <a:solidFill>
                <a:srgbClr val="FF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encrypted-tbn0.gstatic.com/images?q=tbn:ANd9GcQyNQ7S0oSRZd6SwN3PyYnUOZ6kQjfgbvscqTv4_Ajn7b3VA4Uh8g"/>
          <p:cNvPicPr>
            <a:picLocks noChangeAspect="1" noChangeArrowheads="1"/>
          </p:cNvPicPr>
          <p:nvPr/>
        </p:nvPicPr>
        <p:blipFill>
          <a:blip r:embed="rId2" cstate="print"/>
          <a:srcRect/>
          <a:stretch>
            <a:fillRect/>
          </a:stretch>
        </p:blipFill>
        <p:spPr bwMode="auto">
          <a:xfrm>
            <a:off x="0" y="0"/>
            <a:ext cx="9144000" cy="6849177"/>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2">
            <a:lumMod val="75000"/>
          </a:schemeClr>
        </a:solidFill>
        <a:effectLst/>
      </p:bgPr>
    </p:bg>
    <p:spTree>
      <p:nvGrpSpPr>
        <p:cNvPr id="1" name=""/>
        <p:cNvGrpSpPr/>
        <p:nvPr/>
      </p:nvGrpSpPr>
      <p:grpSpPr>
        <a:xfrm>
          <a:off x="0" y="0"/>
          <a:ext cx="0" cy="0"/>
          <a:chOff x="0" y="0"/>
          <a:chExt cx="0" cy="0"/>
        </a:xfrm>
      </p:grpSpPr>
      <p:pic>
        <p:nvPicPr>
          <p:cNvPr id="8196" name="Picture 4" descr="https://encrypted-tbn2.gstatic.com/images?q=tbn:ANd9GcSNkJM3YAe7KNfDQakzHSeIUH4Y2efFX_tMi91wqiPqzoTReXCLbA"/>
          <p:cNvPicPr>
            <a:picLocks noChangeAspect="1" noChangeArrowheads="1"/>
          </p:cNvPicPr>
          <p:nvPr/>
        </p:nvPicPr>
        <p:blipFill>
          <a:blip r:embed="rId2" cstate="print"/>
          <a:srcRect/>
          <a:stretch>
            <a:fillRect/>
          </a:stretch>
        </p:blipFill>
        <p:spPr bwMode="auto">
          <a:xfrm>
            <a:off x="838200" y="0"/>
            <a:ext cx="7315200" cy="6873766"/>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endParaRPr lang="en-US"/>
          </a:p>
        </p:txBody>
      </p:sp>
      <p:pic>
        <p:nvPicPr>
          <p:cNvPr id="4" name="Picture 3" descr="meerkat-cat-300x225.jpg"/>
          <p:cNvPicPr>
            <a:picLocks noChangeAspect="1"/>
          </p:cNvPicPr>
          <p:nvPr/>
        </p:nvPicPr>
        <p:blipFill>
          <a:blip r:embed="rId2" cstate="print"/>
          <a:stretch>
            <a:fillRect/>
          </a:stretch>
        </p:blipFill>
        <p:spPr>
          <a:xfrm>
            <a:off x="0" y="0"/>
            <a:ext cx="9144000" cy="6858000"/>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https://encrypted-tbn0.gstatic.com/images?q=tbn:ANd9GcTMQy3YFqMzAYmzs3i6Gk9olliIZ1b6Hu68fkgxnWwkptUj9wnFCQ"/>
          <p:cNvPicPr>
            <a:picLocks noChangeAspect="1" noChangeArrowheads="1"/>
          </p:cNvPicPr>
          <p:nvPr/>
        </p:nvPicPr>
        <p:blipFill>
          <a:blip r:embed="rId2" cstate="print"/>
          <a:srcRect/>
          <a:stretch>
            <a:fillRect/>
          </a:stretch>
        </p:blipFill>
        <p:spPr bwMode="auto">
          <a:xfrm>
            <a:off x="0" y="0"/>
            <a:ext cx="2934738" cy="2819400"/>
          </a:xfrm>
          <a:prstGeom prst="rect">
            <a:avLst/>
          </a:prstGeom>
          <a:noFill/>
        </p:spPr>
      </p:pic>
      <p:sp>
        <p:nvSpPr>
          <p:cNvPr id="6" name="Rectangle 5"/>
          <p:cNvSpPr/>
          <p:nvPr/>
        </p:nvSpPr>
        <p:spPr>
          <a:xfrm>
            <a:off x="0" y="3048000"/>
            <a:ext cx="2971800" cy="2031325"/>
          </a:xfrm>
          <a:prstGeom prst="rect">
            <a:avLst/>
          </a:prstGeom>
        </p:spPr>
        <p:txBody>
          <a:bodyPr wrap="square">
            <a:spAutoFit/>
          </a:bodyPr>
          <a:lstStyle/>
          <a:p>
            <a:r>
              <a:rPr lang="en-US" dirty="0" smtClean="0"/>
              <a:t> Excerpt from the speech "Citizenship In A Republic"</a:t>
            </a:r>
            <a:br>
              <a:rPr lang="en-US" dirty="0" smtClean="0"/>
            </a:br>
            <a:r>
              <a:rPr lang="en-US" dirty="0" smtClean="0"/>
              <a:t>                                          </a:t>
            </a:r>
          </a:p>
          <a:p>
            <a:r>
              <a:rPr lang="en-US" dirty="0" smtClean="0"/>
              <a:t>Delivered at the Sorbonne, in Paris, France on 23 April, 1910 </a:t>
            </a:r>
            <a:br>
              <a:rPr lang="en-US" dirty="0" smtClean="0"/>
            </a:br>
            <a:endParaRPr lang="en-US" dirty="0"/>
          </a:p>
        </p:txBody>
      </p:sp>
      <p:sp>
        <p:nvSpPr>
          <p:cNvPr id="5" name="TextBox 4"/>
          <p:cNvSpPr txBox="1"/>
          <p:nvPr/>
        </p:nvSpPr>
        <p:spPr>
          <a:xfrm>
            <a:off x="2971800" y="0"/>
            <a:ext cx="6172200" cy="6647974"/>
          </a:xfrm>
          <a:prstGeom prst="rect">
            <a:avLst/>
          </a:prstGeom>
          <a:noFill/>
        </p:spPr>
        <p:txBody>
          <a:bodyPr wrap="square" rtlCol="0">
            <a:spAutoFit/>
          </a:bodyPr>
          <a:lstStyle/>
          <a:p>
            <a:r>
              <a:rPr lang="en-US" sz="2400" dirty="0" smtClean="0"/>
              <a:t>It is not the critic who counts; not the man who points out how the strong man stumbles, or where the doer of deeds could have done them better. The credit belongs to the man who is actually in the arena, whose face is marred by dust and sweat and blood; who strives valiantly; who errs, who comes short again and again, because there is no effort without error and shortcoming; but who does actually strive to do the deeds; who knows great enthusiasms, the great devotions; who spends himself in a worthy cause; who at the best knows in the end the triumph of high achievement, and who at the worst, if he fails, at least fails while daring greatly, so that his place shall never be with those cold and timid souls who neither know victory nor defeat.</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“HERE TO SERVE”</a:t>
            </a:r>
            <a:endParaRPr lang="en-US" dirty="0"/>
          </a:p>
        </p:txBody>
      </p:sp>
      <p:sp>
        <p:nvSpPr>
          <p:cNvPr id="3" name="Content Placeholder 2"/>
          <p:cNvSpPr>
            <a:spLocks noGrp="1"/>
          </p:cNvSpPr>
          <p:nvPr>
            <p:ph idx="1"/>
          </p:nvPr>
        </p:nvSpPr>
        <p:spPr>
          <a:xfrm>
            <a:off x="457200" y="1600200"/>
            <a:ext cx="8229600" cy="3429000"/>
          </a:xfrm>
        </p:spPr>
        <p:txBody>
          <a:bodyPr>
            <a:normAutofit/>
          </a:bodyPr>
          <a:lstStyle/>
          <a:p>
            <a:pPr lvl="0">
              <a:buNone/>
            </a:pPr>
            <a:r>
              <a:rPr lang="en-US" dirty="0" smtClean="0"/>
              <a:t>Medical success is best accomplished </a:t>
            </a:r>
            <a:r>
              <a:rPr lang="en-US" dirty="0" smtClean="0"/>
              <a:t>through c</a:t>
            </a:r>
            <a:r>
              <a:rPr lang="en-US" dirty="0" smtClean="0"/>
              <a:t>areful </a:t>
            </a:r>
            <a:r>
              <a:rPr lang="en-US" dirty="0" smtClean="0"/>
              <a:t>study, evaluation, </a:t>
            </a:r>
            <a:r>
              <a:rPr lang="en-US" dirty="0" smtClean="0"/>
              <a:t>analysis, consultation, conviction</a:t>
            </a:r>
            <a:r>
              <a:rPr lang="en-US" dirty="0" smtClean="0"/>
              <a:t>, action, </a:t>
            </a:r>
            <a:r>
              <a:rPr lang="en-US" dirty="0" smtClean="0"/>
              <a:t>courage, discipline, faith</a:t>
            </a:r>
            <a:r>
              <a:rPr lang="en-US" dirty="0" smtClean="0"/>
              <a:t>, </a:t>
            </a:r>
            <a:r>
              <a:rPr lang="en-US" dirty="0" smtClean="0"/>
              <a:t>patience, perseverance.</a:t>
            </a:r>
          </a:p>
          <a:p>
            <a:pPr lvl="0">
              <a:buNone/>
            </a:pPr>
            <a:endParaRPr lang="en-US" dirty="0" smtClean="0"/>
          </a:p>
          <a:p>
            <a:pPr>
              <a:buNone/>
            </a:pPr>
            <a:endParaRPr lang="en-US" dirty="0" smtClean="0"/>
          </a:p>
          <a:p>
            <a:pPr lvl="0">
              <a:buNone/>
            </a:pPr>
            <a:endParaRPr lang="en-US" dirty="0" smtClean="0"/>
          </a:p>
          <a:p>
            <a:pPr>
              <a:buNone/>
            </a:pPr>
            <a:endParaRPr lang="en-US" dirty="0"/>
          </a:p>
        </p:txBody>
      </p:sp>
      <p:sp>
        <p:nvSpPr>
          <p:cNvPr id="4" name="Content Placeholder 2"/>
          <p:cNvSpPr txBox="1">
            <a:spLocks/>
          </p:cNvSpPr>
          <p:nvPr/>
        </p:nvSpPr>
        <p:spPr>
          <a:xfrm>
            <a:off x="381000" y="2362200"/>
            <a:ext cx="8229600" cy="609600"/>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5" name="Content Placeholder 2"/>
          <p:cNvSpPr txBox="1">
            <a:spLocks/>
          </p:cNvSpPr>
          <p:nvPr/>
        </p:nvSpPr>
        <p:spPr>
          <a:xfrm>
            <a:off x="381000" y="3048000"/>
            <a:ext cx="8229600" cy="609600"/>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6" name="Content Placeholder 2"/>
          <p:cNvSpPr txBox="1">
            <a:spLocks/>
          </p:cNvSpPr>
          <p:nvPr/>
        </p:nvSpPr>
        <p:spPr>
          <a:xfrm>
            <a:off x="838200" y="3810000"/>
            <a:ext cx="2895600" cy="457200"/>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tabLst/>
              <a:defRPr/>
            </a:pPr>
            <a:r>
              <a:rPr kumimoji="0" lang="en-US" sz="1600" b="0" i="0" u="none" strike="noStrike" kern="1200" cap="none" spc="0" normalizeH="0" baseline="0" noProof="0" dirty="0" smtClean="0">
                <a:ln>
                  <a:noFill/>
                </a:ln>
                <a:solidFill>
                  <a:schemeClr val="tx1"/>
                </a:solidFill>
                <a:effectLst/>
                <a:uLnTx/>
                <a:uFillTx/>
                <a:latin typeface="+mn-lt"/>
                <a:ea typeface="+mn-ea"/>
                <a:cs typeface="+mn-cs"/>
              </a:rPr>
              <a:t>Carmen</a:t>
            </a:r>
            <a:r>
              <a:rPr kumimoji="0" lang="en-US" sz="1600" b="0" i="0" u="none" strike="noStrike" kern="1200" cap="none" spc="0" normalizeH="0" noProof="0" dirty="0" smtClean="0">
                <a:ln>
                  <a:noFill/>
                </a:ln>
                <a:solidFill>
                  <a:schemeClr val="tx1"/>
                </a:solidFill>
                <a:effectLst/>
                <a:uLnTx/>
                <a:uFillTx/>
                <a:latin typeface="+mn-lt"/>
                <a:ea typeface="+mn-ea"/>
                <a:cs typeface="+mn-cs"/>
              </a:rPr>
              <a:t> Ehlers MD© 2007 </a:t>
            </a:r>
            <a:endParaRPr kumimoji="0" lang="en-US" sz="16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108</TotalTime>
  <Words>210</Words>
  <Application>Microsoft Office PowerPoint</Application>
  <PresentationFormat>On-screen Show (4:3)</PresentationFormat>
  <Paragraphs>10</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A MEDICAL DIRECTOR'S VISION PERSPECTIVE </vt:lpstr>
      <vt:lpstr>Slide 2</vt:lpstr>
      <vt:lpstr>Slide 3</vt:lpstr>
      <vt:lpstr>Slide 4</vt:lpstr>
      <vt:lpstr>Slide 5</vt:lpstr>
      <vt:lpstr>“HERE TO SERVE”</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carmen</dc:creator>
  <cp:lastModifiedBy>carmen</cp:lastModifiedBy>
  <cp:revision>4</cp:revision>
  <dcterms:created xsi:type="dcterms:W3CDTF">2013-01-24T05:18:27Z</dcterms:created>
  <dcterms:modified xsi:type="dcterms:W3CDTF">2013-01-24T15:42:27Z</dcterms:modified>
</cp:coreProperties>
</file>